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  <p:sldId id="258" r:id="rId7"/>
    <p:sldId id="264" r:id="rId8"/>
    <p:sldId id="266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84" d="100"/>
          <a:sy n="84" d="100"/>
        </p:scale>
        <p:origin x="-4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638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54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607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123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69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701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818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61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648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40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825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80E40-1C3E-44E3-A350-0721A1BD3CAD}" type="datetimeFigureOut">
              <a:rPr lang="en-GB" smtClean="0"/>
              <a:t>13/05/2016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C0652-53AC-4B71-91E2-5FE29A0AD6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786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280920" cy="59046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1983525" y="548680"/>
            <a:ext cx="36004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948264" y="548680"/>
            <a:ext cx="36004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07904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0072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019529" y="3933056"/>
            <a:ext cx="169870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02070" y="2888940"/>
            <a:ext cx="176419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5536" y="5229200"/>
            <a:ext cx="82809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18295" y="5229200"/>
            <a:ext cx="0" cy="122413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9552" y="557137"/>
            <a:ext cx="135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Partners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90715" y="554084"/>
            <a:ext cx="142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Activities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47660" y="571872"/>
            <a:ext cx="1400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Value Proposition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1" y="5602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Relationships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08472" y="560276"/>
            <a:ext cx="15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Segments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08225" y="3962782"/>
            <a:ext cx="152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Resour</a:t>
            </a:r>
            <a:r>
              <a:rPr lang="en-GB" dirty="0">
                <a:solidFill>
                  <a:schemeClr val="tx2"/>
                </a:solidFill>
              </a:rPr>
              <a:t>c</a:t>
            </a:r>
            <a:r>
              <a:rPr lang="en-GB" dirty="0" smtClean="0">
                <a:solidFill>
                  <a:schemeClr val="tx2"/>
                </a:solidFill>
              </a:rPr>
              <a:t>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534295" y="2888940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Channels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9552" y="5210287"/>
            <a:ext cx="1610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Cost Structures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45836" y="5282347"/>
            <a:ext cx="180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Revenue Streams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48652"/>
            <a:ext cx="3508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Guidance and Training 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04033" y="1127363"/>
            <a:ext cx="157949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Email head of faculty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office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DCC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296766" y="1109590"/>
            <a:ext cx="1579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107768" y="973278"/>
            <a:ext cx="157949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Workshops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Cases studies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Clinics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Signposts (where to go)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seminars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Departmental meetings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065935" y="4265984"/>
            <a:ext cx="1579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Web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Academic champion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 smtClean="0">
                <a:solidFill>
                  <a:schemeClr val="tx2"/>
                </a:solidFill>
              </a:rPr>
              <a:t>DMPonline</a:t>
            </a:r>
            <a:r>
              <a:rPr lang="en-GB" sz="1200" dirty="0" smtClean="0">
                <a:solidFill>
                  <a:schemeClr val="tx2"/>
                </a:solidFill>
              </a:rPr>
              <a:t> </a:t>
            </a:r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008472" y="1330630"/>
            <a:ext cx="1579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 smtClean="0">
                <a:solidFill>
                  <a:schemeClr val="tx2"/>
                </a:solidFill>
              </a:rPr>
              <a:t>Dept</a:t>
            </a:r>
            <a:r>
              <a:rPr lang="en-GB" sz="1200" dirty="0" smtClean="0">
                <a:solidFill>
                  <a:schemeClr val="tx2"/>
                </a:solidFill>
              </a:rPr>
              <a:t> managers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Early career researchers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Active researchers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Local data managers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Postgrads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Undergrads, final material (low priority)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296765" y="3140968"/>
            <a:ext cx="15794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Local case studies of peers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One-to-one sessions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Bespoke workshops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Online with signposting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779912" y="1270031"/>
            <a:ext cx="144016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Save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Academic integrity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Save money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Best practice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Minimise risk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Discovery of data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Demonstrate value, impact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Succession planning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Methodology, technology, project manager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89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280920" cy="59046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1971344" y="557137"/>
            <a:ext cx="12180" cy="4672063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948264" y="548680"/>
            <a:ext cx="36004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07904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0072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971344" y="2969250"/>
            <a:ext cx="1734711" cy="1053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20072" y="3943592"/>
            <a:ext cx="176419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5536" y="5229200"/>
            <a:ext cx="82809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18295" y="5229200"/>
            <a:ext cx="0" cy="122413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9552" y="557137"/>
            <a:ext cx="135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Partners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90715" y="554084"/>
            <a:ext cx="142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Activities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47660" y="571872"/>
            <a:ext cx="1400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Value Proposition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1" y="5602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Relationships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08472" y="560276"/>
            <a:ext cx="15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Segments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08224" y="2998282"/>
            <a:ext cx="152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Resour</a:t>
            </a:r>
            <a:r>
              <a:rPr lang="en-GB" dirty="0">
                <a:solidFill>
                  <a:schemeClr val="tx2"/>
                </a:solidFill>
              </a:rPr>
              <a:t>c</a:t>
            </a:r>
            <a:r>
              <a:rPr lang="en-GB" dirty="0" smtClean="0">
                <a:solidFill>
                  <a:schemeClr val="tx2"/>
                </a:solidFill>
              </a:rPr>
              <a:t>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581033" y="3962782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Channels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95536" y="5213341"/>
            <a:ext cx="1610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Cost Structures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45836" y="5230246"/>
            <a:ext cx="180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Revenue Streams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48652"/>
            <a:ext cx="3371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Managing Active Data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1968" y="1088174"/>
            <a:ext cx="15794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 smtClean="0">
                <a:solidFill>
                  <a:schemeClr val="tx2"/>
                </a:solidFill>
              </a:rPr>
              <a:t>Jisc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 smtClean="0">
                <a:solidFill>
                  <a:schemeClr val="tx2"/>
                </a:solidFill>
              </a:rPr>
              <a:t>Arkivum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 smtClean="0">
                <a:solidFill>
                  <a:schemeClr val="tx2"/>
                </a:solidFill>
              </a:rPr>
              <a:t>Figshare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Electronic Lab Notebooks (ELN)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 smtClean="0">
                <a:solidFill>
                  <a:schemeClr val="tx2"/>
                </a:solidFill>
              </a:rPr>
              <a:t>Mendeley</a:t>
            </a:r>
            <a:r>
              <a:rPr lang="en-GB" sz="1200" dirty="0" smtClean="0">
                <a:solidFill>
                  <a:schemeClr val="tx2"/>
                </a:solidFill>
              </a:rPr>
              <a:t> 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74570" y="1088174"/>
            <a:ext cx="1579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Collaborative research 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97635" y="3343355"/>
            <a:ext cx="1742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Data security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Robust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ISO standard 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08472" y="1330630"/>
            <a:ext cx="15794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Academics who need to manage sensitive data (e.g., NHS)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PVC for research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Reputation of University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Medical , social, humanities, maths/physics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Industry collaborations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People working with museum, gallery, publisher data 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79912" y="1270031"/>
            <a:ext cx="144016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Good place to do research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Attract PIs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Make the most of recent research and don’t repeat experiments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If people leave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Get University researchers to work “professionally”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Avoid being blacklisted so keep grant money coming in</a:t>
            </a:r>
            <a:endParaRPr lang="en-GB" sz="1200" dirty="0" smtClean="0">
              <a:solidFill>
                <a:schemeClr val="tx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18817" y="5454924"/>
            <a:ext cx="37853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 smtClean="0">
                <a:solidFill>
                  <a:schemeClr val="tx2"/>
                </a:solidFill>
              </a:rPr>
              <a:t>Indirects</a:t>
            </a:r>
            <a:r>
              <a:rPr lang="en-GB" sz="1200" dirty="0" smtClean="0">
                <a:solidFill>
                  <a:schemeClr val="tx2"/>
                </a:solidFill>
              </a:rPr>
              <a:t> and directs </a:t>
            </a:r>
            <a:r>
              <a:rPr lang="en-GB" sz="1200" dirty="0" smtClean="0">
                <a:solidFill>
                  <a:schemeClr val="tx2"/>
                </a:solidFill>
              </a:rPr>
              <a:t>costs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Collaboration costs – storage, resources, access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Sensitive – cleaning and anonymising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Skills and experience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Layers – what is software and hardware costs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62441" y="5478713"/>
            <a:ext cx="3785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QR funding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FR – open data a</a:t>
            </a:r>
            <a:r>
              <a:rPr lang="en-GB" sz="1200" dirty="0" smtClean="0">
                <a:solidFill>
                  <a:schemeClr val="tx2"/>
                </a:solidFill>
              </a:rPr>
              <a:t>pplications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Commercial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Funders? </a:t>
            </a:r>
            <a:endParaRPr lang="en-GB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521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280920" cy="62689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1983525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931412" y="544420"/>
            <a:ext cx="36004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07904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0072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60331" y="3140968"/>
            <a:ext cx="173471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03220" y="1625969"/>
            <a:ext cx="176419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5536" y="5229200"/>
            <a:ext cx="82809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4" idx="2"/>
          </p:cNvCxnSpPr>
          <p:nvPr/>
        </p:nvCxnSpPr>
        <p:spPr>
          <a:xfrm>
            <a:off x="4518295" y="5229200"/>
            <a:ext cx="17701" cy="158844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9552" y="557137"/>
            <a:ext cx="135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Partners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90715" y="554084"/>
            <a:ext cx="142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Activities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47660" y="571872"/>
            <a:ext cx="1400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Value Proposition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1" y="5602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Relationships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08472" y="560276"/>
            <a:ext cx="15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Segments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050863" y="3140968"/>
            <a:ext cx="152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Resour</a:t>
            </a:r>
            <a:r>
              <a:rPr lang="en-GB" dirty="0">
                <a:solidFill>
                  <a:schemeClr val="tx2"/>
                </a:solidFill>
              </a:rPr>
              <a:t>c</a:t>
            </a:r>
            <a:r>
              <a:rPr lang="en-GB" dirty="0" smtClean="0">
                <a:solidFill>
                  <a:schemeClr val="tx2"/>
                </a:solidFill>
              </a:rPr>
              <a:t>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206639" y="1574308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Channels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9552" y="5174280"/>
            <a:ext cx="1610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Cost Structures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57039" y="5229200"/>
            <a:ext cx="180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Revenue Streams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48652"/>
            <a:ext cx="4718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Data Management Planning (1)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4033" y="1206606"/>
            <a:ext cx="1579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committees and faculty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office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Legal (Data Protection, IP, </a:t>
            </a:r>
            <a:r>
              <a:rPr lang="en-GB" sz="1200" dirty="0" err="1" smtClean="0">
                <a:solidFill>
                  <a:schemeClr val="tx2"/>
                </a:solidFill>
              </a:rPr>
              <a:t>etc</a:t>
            </a:r>
            <a:r>
              <a:rPr lang="en-GB" sz="1200" dirty="0" smtClean="0">
                <a:solidFill>
                  <a:schemeClr val="tx2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Funders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37945" y="916319"/>
            <a:ext cx="15471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Online support for DMP process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Training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Online guidance  </a:t>
            </a:r>
          </a:p>
          <a:p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08472" y="1330630"/>
            <a:ext cx="15794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Academic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PGR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Postdocs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Data / Support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Direct and indirect customers </a:t>
            </a:r>
            <a:r>
              <a:rPr lang="en-GB" sz="1200" dirty="0" smtClean="0">
                <a:solidFill>
                  <a:schemeClr val="tx2"/>
                </a:solidFill>
              </a:rPr>
              <a:t>  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79912" y="1270031"/>
            <a:ext cx="14401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Compliance – funding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Good quality outputs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Think through technical needs at early stage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Creating list of ICT needs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Signposting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4032" y="5421886"/>
            <a:ext cx="3951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Staff costs for clinics and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advocacy/training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ICT cost for data storage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Indirect cost – needs to be there to operationalise plan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203656" y="1784401"/>
            <a:ext cx="181613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Feeding into research committees  (centrally, department)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Flyers, info, leaflets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Integrate into ongoing ethics training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Website – service promotion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Case studies (horror stories)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Internal central marketing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Enquiries, email address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All researcher emails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Social media (Twitter, Facebook)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Involvement in induction of new researchers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DMP lab at research conference </a:t>
            </a:r>
            <a:endParaRPr lang="en-GB" sz="1100" dirty="0">
              <a:solidFill>
                <a:schemeClr val="tx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92081" y="1164304"/>
            <a:ext cx="1579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527145" y="5543612"/>
            <a:ext cx="4228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Depends where staff situated – research office, library?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QR funding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Central funding </a:t>
            </a:r>
            <a:endParaRPr lang="en-GB" sz="12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759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280920" cy="62689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1983525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931412" y="544420"/>
            <a:ext cx="36004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07904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0072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60331" y="3140968"/>
            <a:ext cx="173471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03220" y="2252633"/>
            <a:ext cx="176419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5536" y="5229200"/>
            <a:ext cx="82809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4" idx="2"/>
          </p:cNvCxnSpPr>
          <p:nvPr/>
        </p:nvCxnSpPr>
        <p:spPr>
          <a:xfrm>
            <a:off x="4518295" y="5229200"/>
            <a:ext cx="17701" cy="158844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9552" y="557137"/>
            <a:ext cx="135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Partners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90715" y="554084"/>
            <a:ext cx="142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Activities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47660" y="571872"/>
            <a:ext cx="1400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Value Proposition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1" y="5602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Relationships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08472" y="560276"/>
            <a:ext cx="15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Segments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050863" y="3140968"/>
            <a:ext cx="152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Resour</a:t>
            </a:r>
            <a:r>
              <a:rPr lang="en-GB" dirty="0">
                <a:solidFill>
                  <a:schemeClr val="tx2"/>
                </a:solidFill>
              </a:rPr>
              <a:t>c</a:t>
            </a:r>
            <a:r>
              <a:rPr lang="en-GB" dirty="0" smtClean="0">
                <a:solidFill>
                  <a:schemeClr val="tx2"/>
                </a:solidFill>
              </a:rPr>
              <a:t>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34051" y="2179967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Channels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9552" y="5174280"/>
            <a:ext cx="1610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Cost Structures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57039" y="5229200"/>
            <a:ext cx="180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Revenue Streams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48652"/>
            <a:ext cx="4718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Data Management Planning (2)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4033" y="1206606"/>
            <a:ext cx="15794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Data team within faculty/school </a:t>
            </a:r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37945" y="916319"/>
            <a:ext cx="15471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Review DMPs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Dissemination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Advocacy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Training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Sign posting of resources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Customise the DCC </a:t>
            </a:r>
            <a:r>
              <a:rPr lang="en-GB" sz="1200" dirty="0" err="1" smtClean="0">
                <a:solidFill>
                  <a:schemeClr val="tx2"/>
                </a:solidFill>
              </a:rPr>
              <a:t>DMPonline</a:t>
            </a:r>
            <a:r>
              <a:rPr lang="en-GB" sz="1200" dirty="0" smtClean="0">
                <a:solidFill>
                  <a:schemeClr val="tx2"/>
                </a:solidFill>
              </a:rPr>
              <a:t> resource – generate on their behalf</a:t>
            </a:r>
          </a:p>
          <a:p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28994" y="3474874"/>
            <a:ext cx="18161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RSO/IT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Time to review DMPs (if appropriate)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External vs internal repository (storage requirements)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Training for internal peer college/central </a:t>
            </a:r>
            <a:r>
              <a:rPr lang="en-GB" sz="1200" dirty="0" err="1" smtClean="0">
                <a:solidFill>
                  <a:schemeClr val="tx2"/>
                </a:solidFill>
              </a:rPr>
              <a:t>depts</a:t>
            </a:r>
            <a:r>
              <a:rPr lang="en-GB" sz="1200" dirty="0" smtClean="0">
                <a:solidFill>
                  <a:schemeClr val="tx2"/>
                </a:solidFill>
              </a:rPr>
              <a:t> 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08472" y="1330630"/>
            <a:ext cx="15794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Academic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PGR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Postdocs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Data / Support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 services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Direct and indirect customers </a:t>
            </a:r>
            <a:r>
              <a:rPr lang="en-GB" sz="1200" dirty="0" smtClean="0">
                <a:solidFill>
                  <a:schemeClr val="tx2"/>
                </a:solidFill>
              </a:rPr>
              <a:t>  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79912" y="1270031"/>
            <a:ext cx="14401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Syste</a:t>
            </a:r>
            <a:r>
              <a:rPr lang="en-GB" sz="1200" dirty="0" smtClean="0">
                <a:solidFill>
                  <a:schemeClr val="tx2"/>
                </a:solidFill>
              </a:rPr>
              <a:t>m managed and supported by own institution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Cheaper than external providers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Confidence that funder requirements are being met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4033" y="5421886"/>
            <a:ext cx="22532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Costings: review of DMP and building costs into budgets (ICT/RDO/academic)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ICT Services: embedding systems, training and development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External: facilitators, training courses, storage, software licences</a:t>
            </a:r>
            <a:endParaRPr lang="en-GB" sz="1100" dirty="0">
              <a:solidFill>
                <a:schemeClr val="tx2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41358" y="5252609"/>
            <a:ext cx="1930785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Staffing: training deliver, managing systems, advocacy and marketing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Compliance: staff time to monitor and audit DMPs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Advocacy: materials, website updates, leaflets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Tools: staff time for </a:t>
            </a:r>
            <a:r>
              <a:rPr lang="en-GB" sz="1100" dirty="0" err="1" smtClean="0">
                <a:solidFill>
                  <a:schemeClr val="tx2"/>
                </a:solidFill>
              </a:rPr>
              <a:t>cusotmising</a:t>
            </a:r>
            <a:r>
              <a:rPr lang="en-GB" sz="1100" dirty="0" smtClean="0">
                <a:solidFill>
                  <a:schemeClr val="tx2"/>
                </a:solidFill>
              </a:rPr>
              <a:t> </a:t>
            </a:r>
            <a:r>
              <a:rPr lang="en-GB" sz="1100" dirty="0" err="1" smtClean="0">
                <a:solidFill>
                  <a:schemeClr val="tx2"/>
                </a:solidFill>
              </a:rPr>
              <a:t>DMPonline</a:t>
            </a:r>
            <a:endParaRPr lang="en-GB" sz="1100" dirty="0">
              <a:solidFill>
                <a:schemeClr val="tx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76099" y="2420025"/>
            <a:ext cx="181613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Use faculty/school level channels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Academic engagement teams work with departments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2 way, SLAs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One-to-one training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Share good practice and good examples of DMPs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Local admin teams on board and in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Co-facilitated workshops with academic champions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92081" y="1164304"/>
            <a:ext cx="15794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Schools admin/research support </a:t>
            </a:r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527145" y="5543612"/>
            <a:ext cx="42280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Internal: QR core funding, central service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Service level agreements: can these identify central staffing costs?</a:t>
            </a:r>
            <a:endParaRPr lang="en-GB" sz="11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Storage: “rent” storage to staff to pay for services</a:t>
            </a:r>
            <a:endParaRPr lang="en-GB" sz="11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External: project grants (</a:t>
            </a:r>
            <a:r>
              <a:rPr lang="en-GB" sz="1100" dirty="0" err="1" smtClean="0">
                <a:solidFill>
                  <a:schemeClr val="tx2"/>
                </a:solidFill>
              </a:rPr>
              <a:t>FeC</a:t>
            </a:r>
            <a:r>
              <a:rPr lang="en-GB" sz="1100" dirty="0" smtClean="0">
                <a:solidFill>
                  <a:schemeClr val="tx2"/>
                </a:solidFill>
              </a:rPr>
              <a:t>, estates, </a:t>
            </a:r>
            <a:r>
              <a:rPr lang="en-GB" sz="1100" dirty="0" err="1" smtClean="0">
                <a:solidFill>
                  <a:schemeClr val="tx2"/>
                </a:solidFill>
              </a:rPr>
              <a:t>topslice</a:t>
            </a:r>
            <a:r>
              <a:rPr lang="en-GB" sz="1100" dirty="0" smtClean="0">
                <a:solidFill>
                  <a:schemeClr val="tx2"/>
                </a:solidFill>
              </a:rPr>
              <a:t>, specific direct costs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RCUK: DA technician, specific data management posts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 smtClean="0">
                <a:solidFill>
                  <a:schemeClr val="tx2"/>
                </a:solidFill>
              </a:rPr>
              <a:t>EU funding: need to have audit trail for transfer of internal resources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069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280920" cy="59046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1983525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931412" y="544420"/>
            <a:ext cx="36004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07904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0072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83524" y="3933056"/>
            <a:ext cx="173471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03220" y="2252633"/>
            <a:ext cx="176419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5536" y="5229200"/>
            <a:ext cx="82809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18295" y="5229200"/>
            <a:ext cx="0" cy="122413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9552" y="557137"/>
            <a:ext cx="135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Partners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90715" y="554084"/>
            <a:ext cx="142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Activities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47660" y="571872"/>
            <a:ext cx="1400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Value Proposition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1" y="5602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Relationships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08472" y="560276"/>
            <a:ext cx="15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Segments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08225" y="3928491"/>
            <a:ext cx="152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Resour</a:t>
            </a:r>
            <a:r>
              <a:rPr lang="en-GB" dirty="0">
                <a:solidFill>
                  <a:schemeClr val="tx2"/>
                </a:solidFill>
              </a:rPr>
              <a:t>c</a:t>
            </a:r>
            <a:r>
              <a:rPr lang="en-GB" dirty="0" smtClean="0">
                <a:solidFill>
                  <a:schemeClr val="tx2"/>
                </a:solidFill>
              </a:rPr>
              <a:t>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34051" y="2179967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Channels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9552" y="5174280"/>
            <a:ext cx="1610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Cost Structures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745836" y="5282347"/>
            <a:ext cx="180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Revenue Streams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48652"/>
            <a:ext cx="37456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RDM Policy and Strategy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4033" y="1206606"/>
            <a:ext cx="1579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Director/senior management</a:t>
            </a:r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37942" y="1071900"/>
            <a:ext cx="16699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Steering group </a:t>
            </a:r>
            <a:r>
              <a:rPr lang="en-GB" sz="1200" dirty="0" smtClean="0">
                <a:solidFill>
                  <a:schemeClr val="tx2"/>
                </a:solidFill>
                <a:sym typeface="Wingdings"/>
              </a:rPr>
              <a:t></a:t>
            </a:r>
            <a:r>
              <a:rPr lang="en-GB" sz="1200" dirty="0" smtClean="0">
                <a:solidFill>
                  <a:schemeClr val="tx2"/>
                </a:solidFill>
              </a:rPr>
              <a:t> policy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Advocacy (</a:t>
            </a:r>
            <a:r>
              <a:rPr lang="en-GB" sz="1200" dirty="0" err="1" smtClean="0">
                <a:solidFill>
                  <a:schemeClr val="tx2"/>
                </a:solidFill>
              </a:rPr>
              <a:t>comms</a:t>
            </a:r>
            <a:r>
              <a:rPr lang="en-GB" sz="1200" dirty="0" smtClean="0">
                <a:solidFill>
                  <a:schemeClr val="tx2"/>
                </a:solidFill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Integrate to strategy (mission)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Polices </a:t>
            </a:r>
            <a:r>
              <a:rPr lang="en-GB" sz="1200" u="sng" dirty="0" smtClean="0">
                <a:solidFill>
                  <a:schemeClr val="tx2"/>
                </a:solidFill>
              </a:rPr>
              <a:t>audit </a:t>
            </a:r>
            <a:endParaRPr lang="en-GB" sz="1200" u="sng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83524" y="4192549"/>
            <a:ext cx="18161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Training toolkits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DMP templates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Checklists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Contact point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08472" y="1330630"/>
            <a:ext cx="1579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tx2"/>
                </a:solidFill>
              </a:rPr>
              <a:t> 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6696" y="5539046"/>
            <a:ext cx="39711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Meeting and workshop costs: logistics, venues, catering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Audit policy costs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Invited speakers (e.g., DCC)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Impact on other services /resources (reputational costs) 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76099" y="2420025"/>
            <a:ext cx="18161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Website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Committee meetings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Champion/advocacy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Meetings (face to face)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Conferences, events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Email NB. ‘sender’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Enquiries </a:t>
            </a:r>
            <a:r>
              <a:rPr lang="en-GB" sz="1200" dirty="0" smtClean="0">
                <a:solidFill>
                  <a:schemeClr val="tx2"/>
                </a:solidFill>
                <a:sym typeface="Wingdings"/>
              </a:rPr>
              <a:t> RDM email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624044" y="5606996"/>
            <a:ext cx="3971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Policy as a service?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Consider the impact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Be aware of costs to other departments </a:t>
            </a:r>
            <a:endParaRPr lang="en-GB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56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280920" cy="61926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/>
          <p:cNvCxnSpPr/>
          <p:nvPr/>
        </p:nvCxnSpPr>
        <p:spPr>
          <a:xfrm>
            <a:off x="1983525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931412" y="544420"/>
            <a:ext cx="36004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07904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220072" y="548680"/>
            <a:ext cx="0" cy="468052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83524" y="3933056"/>
            <a:ext cx="173471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03220" y="2252633"/>
            <a:ext cx="176419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95536" y="5229200"/>
            <a:ext cx="828092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4" idx="2"/>
          </p:cNvCxnSpPr>
          <p:nvPr/>
        </p:nvCxnSpPr>
        <p:spPr>
          <a:xfrm>
            <a:off x="4518295" y="5229200"/>
            <a:ext cx="17701" cy="1512168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9552" y="557137"/>
            <a:ext cx="1356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Partners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90715" y="554084"/>
            <a:ext cx="1424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Activities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47660" y="571872"/>
            <a:ext cx="1400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Value Proposition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292081" y="5602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Relationships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008472" y="560276"/>
            <a:ext cx="156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tx2"/>
                </a:solidFill>
              </a:rPr>
              <a:t>Customer Segments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08225" y="3928491"/>
            <a:ext cx="152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Key Resour</a:t>
            </a:r>
            <a:r>
              <a:rPr lang="en-GB" dirty="0">
                <a:solidFill>
                  <a:schemeClr val="tx2"/>
                </a:solidFill>
              </a:rPr>
              <a:t>c</a:t>
            </a:r>
            <a:r>
              <a:rPr lang="en-GB" dirty="0" smtClean="0">
                <a:solidFill>
                  <a:schemeClr val="tx2"/>
                </a:solidFill>
              </a:rPr>
              <a:t>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434050" y="2267580"/>
            <a:ext cx="1042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Channels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39552" y="5174280"/>
            <a:ext cx="16105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Cost Structures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468032" y="5173900"/>
            <a:ext cx="1809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Revenue Streams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48652"/>
            <a:ext cx="2755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Data repositories </a:t>
            </a:r>
            <a:endParaRPr lang="en-GB" sz="2800" dirty="0">
              <a:solidFill>
                <a:schemeClr val="tx2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4033" y="1206606"/>
            <a:ext cx="1579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 or cloud vendor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Funders</a:t>
            </a:r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37942" y="1071900"/>
            <a:ext cx="166996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Developing repository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Promoting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Metadata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Collection policy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Payment policy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Legal, IPR, licensing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Depositing </a:t>
            </a:r>
            <a:r>
              <a:rPr lang="en-GB" sz="1200" dirty="0" smtClean="0">
                <a:solidFill>
                  <a:schemeClr val="tx2"/>
                </a:solidFill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83524" y="4192549"/>
            <a:ext cx="18161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Organisation to support service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Equipment/kit/cloud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08472" y="1330630"/>
            <a:ext cx="1579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Data </a:t>
            </a:r>
            <a:r>
              <a:rPr lang="en-GB" sz="1200" dirty="0" err="1" smtClean="0">
                <a:solidFill>
                  <a:schemeClr val="tx2"/>
                </a:solidFill>
              </a:rPr>
              <a:t>reusers</a:t>
            </a:r>
            <a:r>
              <a:rPr lang="en-GB" sz="1200" dirty="0" smtClean="0">
                <a:solidFill>
                  <a:schemeClr val="tx2"/>
                </a:solidFill>
              </a:rPr>
              <a:t>/validato</a:t>
            </a:r>
            <a:r>
              <a:rPr lang="en-GB" sz="1200" dirty="0" smtClean="0">
                <a:solidFill>
                  <a:schemeClr val="tx2"/>
                </a:solidFill>
              </a:rPr>
              <a:t>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Funding agencies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Editorial boards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Industry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Institution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Tech transfer office </a:t>
            </a: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5536" y="5407292"/>
            <a:ext cx="39711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Technical infrastructure “stuff” (cont.)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IT maintenance and support (fixed)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Web interface (initial)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Staff time for advocacy and training (fixed)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Repository manager  (fixed)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Legal counsel - IPR, privacy, ethics, licensing (initial)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Marketing service manager </a:t>
            </a:r>
            <a:r>
              <a:rPr lang="en-GB" sz="1200" dirty="0" smtClean="0">
                <a:solidFill>
                  <a:schemeClr val="tx2"/>
                </a:solidFill>
              </a:rPr>
              <a:t> 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220072" y="2636912"/>
            <a:ext cx="18161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Website (information, upload)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Outreach, advocacy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Advertise with grants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35996" y="5407292"/>
            <a:ext cx="43564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Individual projects (for large data sets)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Research funding bodies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Sell commercial access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Institutional funding (money, goodwill, in-kind)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Pay for additional tools (search, visualisation)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Other project funding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Payment from other institutions, resell superfluous </a:t>
            </a:r>
            <a:r>
              <a:rPr lang="en-GB" sz="1200" dirty="0" err="1" smtClean="0">
                <a:solidFill>
                  <a:schemeClr val="tx2"/>
                </a:solidFill>
              </a:rPr>
              <a:t>cpm</a:t>
            </a:r>
            <a:r>
              <a:rPr lang="en-GB" sz="1200" dirty="0" smtClean="0">
                <a:solidFill>
                  <a:schemeClr val="tx2"/>
                </a:solidFill>
              </a:rPr>
              <a:t> cycles</a:t>
            </a:r>
            <a:endParaRPr lang="en-GB" sz="1200" dirty="0">
              <a:solidFill>
                <a:schemeClr val="tx2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18234" y="1189592"/>
            <a:ext cx="14578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Compliance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Sharing benefits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2"/>
                </a:solidFill>
              </a:rPr>
              <a:t>Resources for innovation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349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56BAF70723D147A00263EFDC48153E" ma:contentTypeVersion="0" ma:contentTypeDescription="Create a new document." ma:contentTypeScope="" ma:versionID="32b6ab65e3457dece18b4332946b150b">
  <xsd:schema xmlns:xsd="http://www.w3.org/2001/XMLSchema" xmlns:xs="http://www.w3.org/2001/XMLSchema" xmlns:p="http://schemas.microsoft.com/office/2006/metadata/properties" xmlns:ns2="d536e841-cd56-4005-911d-b94ea658e6f1" targetNamespace="http://schemas.microsoft.com/office/2006/metadata/properties" ma:root="true" ma:fieldsID="1b1a5a979d467fab5b5b20e2d43ce3db" ns2:_="">
    <xsd:import namespace="d536e841-cd56-4005-911d-b94ea658e6f1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36e841-cd56-4005-911d-b94ea658e6f1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536e841-cd56-4005-911d-b94ea658e6f1">XXPDCT5YA6HM-29-48</_dlc_DocId>
    <_dlc_DocIdUrl xmlns="d536e841-cd56-4005-911d-b94ea658e6f1">
      <Url>https://dcc3.sharepoint.com/_layouts/DocIdRedir.aspx?ID=XXPDCT5YA6HM-29-48</Url>
      <Description>XXPDCT5YA6HM-29-48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96D116D-4362-490F-90DF-9C5EB29B0C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36e841-cd56-4005-911d-b94ea658e6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23ABB8-B0EE-498D-AE75-B6940EAEFAE2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d536e841-cd56-4005-911d-b94ea658e6f1"/>
  </ds:schemaRefs>
</ds:datastoreItem>
</file>

<file path=customXml/itemProps3.xml><?xml version="1.0" encoding="utf-8"?>
<ds:datastoreItem xmlns:ds="http://schemas.openxmlformats.org/officeDocument/2006/customXml" ds:itemID="{74F0162D-01CD-4BE0-B7C7-B422D087497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8F54D89-B99A-49AE-A596-FB581F920D7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993</Words>
  <Application>Microsoft Office PowerPoint</Application>
  <PresentationFormat>On-screen Show (4:3)</PresentationFormat>
  <Paragraphs>290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Glasgow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jd162a</dc:creator>
  <cp:lastModifiedBy>jd162a</cp:lastModifiedBy>
  <cp:revision>41</cp:revision>
  <dcterms:created xsi:type="dcterms:W3CDTF">2015-03-19T15:17:04Z</dcterms:created>
  <dcterms:modified xsi:type="dcterms:W3CDTF">2016-05-13T11:40:26Z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0x0101007156BAF70723D147A00263EFDC48153E</vt:lpwstr>
  </property>
  <property fmtid="{D5CDD505-2E9C-101B-9397-08002B2CF9AE}" pid="3" name="_dlc_DocIdItemGuid">
    <vt:lpwstr>ceeddd57-c602-408c-9425-63e5174841df</vt:lpwstr>
  </property>
</Properties>
</file>